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7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88" r:id="rId9"/>
    <p:sldId id="285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/>
    <p:restoredTop sz="72033"/>
  </p:normalViewPr>
  <p:slideViewPr>
    <p:cSldViewPr snapToGrid="0">
      <p:cViewPr varScale="1">
        <p:scale>
          <a:sx n="90" d="100"/>
          <a:sy n="90" d="100"/>
        </p:scale>
        <p:origin x="252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150 </a:t>
            </a:r>
            <a:r>
              <a:rPr lang="de-DE" dirty="0" err="1"/>
              <a:t>to</a:t>
            </a:r>
            <a:r>
              <a:rPr lang="de-DE" dirty="0"/>
              <a:t> 200 </a:t>
            </a:r>
            <a:r>
              <a:rPr lang="de-DE" dirty="0" err="1"/>
              <a:t>applications</a:t>
            </a:r>
            <a:r>
              <a:rPr lang="de-DE" dirty="0"/>
              <a:t>. </a:t>
            </a:r>
            <a:r>
              <a:rPr lang="de-DE" dirty="0" err="1"/>
              <a:t>Competitive</a:t>
            </a:r>
            <a:r>
              <a:rPr lang="de-DE" dirty="0"/>
              <a:t>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First, check </a:t>
            </a:r>
            <a:r>
              <a:rPr lang="de-DE" dirty="0" err="1"/>
              <a:t>of</a:t>
            </a:r>
            <a:r>
              <a:rPr lang="de-DE" dirty="0"/>
              <a:t> formal </a:t>
            </a:r>
            <a:r>
              <a:rPr lang="de-DE" dirty="0" err="1"/>
              <a:t>requirements</a:t>
            </a:r>
            <a:r>
              <a:rPr lang="de-DE" dirty="0"/>
              <a:t> and English </a:t>
            </a:r>
            <a:r>
              <a:rPr lang="de-DE" dirty="0" err="1"/>
              <a:t>proficiency</a:t>
            </a:r>
            <a:r>
              <a:rPr lang="de-DE" dirty="0"/>
              <a:t>. </a:t>
            </a:r>
            <a:r>
              <a:rPr lang="de-DE" dirty="0" err="1"/>
              <a:t>We</a:t>
            </a:r>
            <a:r>
              <a:rPr lang="de-DE" dirty="0"/>
              <a:t> also check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degree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social </a:t>
            </a:r>
            <a:r>
              <a:rPr lang="de-DE" dirty="0" err="1"/>
              <a:t>sciences</a:t>
            </a:r>
            <a:r>
              <a:rPr lang="de-DE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Then</a:t>
            </a:r>
            <a:r>
              <a:rPr lang="de-DE" dirty="0"/>
              <a:t>,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committee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profs</a:t>
            </a:r>
            <a:r>
              <a:rPr lang="de-DE" dirty="0"/>
              <a:t> </a:t>
            </a:r>
            <a:r>
              <a:rPr lang="de-DE" dirty="0" err="1"/>
              <a:t>reviews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at CV and </a:t>
            </a:r>
            <a:r>
              <a:rPr lang="de-DE" dirty="0" err="1"/>
              <a:t>statement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purpose</a:t>
            </a:r>
            <a:r>
              <a:rPr lang="de-DE" dirty="0"/>
              <a:t>: excellence (grades),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 (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,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assistant</a:t>
            </a:r>
            <a:r>
              <a:rPr lang="de-DE" dirty="0"/>
              <a:t> </a:t>
            </a:r>
            <a:r>
              <a:rPr lang="de-DE" dirty="0" err="1"/>
              <a:t>jobs</a:t>
            </a:r>
            <a:r>
              <a:rPr lang="de-DE" dirty="0"/>
              <a:t>, </a:t>
            </a:r>
            <a:r>
              <a:rPr lang="de-DE" dirty="0" err="1"/>
              <a:t>pubs</a:t>
            </a:r>
            <a:r>
              <a:rPr lang="de-DE" dirty="0"/>
              <a:t>) and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motivation</a:t>
            </a:r>
            <a:r>
              <a:rPr lang="de-DE" dirty="0"/>
              <a:t>, </a:t>
            </a:r>
            <a:r>
              <a:rPr lang="de-DE" dirty="0" err="1"/>
              <a:t>methodological</a:t>
            </a:r>
            <a:r>
              <a:rPr lang="de-DE" dirty="0"/>
              <a:t> </a:t>
            </a:r>
            <a:r>
              <a:rPr lang="de-DE" dirty="0" err="1"/>
              <a:t>skills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empirical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(</a:t>
            </a:r>
            <a:r>
              <a:rPr lang="de-DE" dirty="0" err="1"/>
              <a:t>statistics</a:t>
            </a:r>
            <a:r>
              <a:rPr lang="de-DE" dirty="0"/>
              <a:t>), </a:t>
            </a:r>
            <a:r>
              <a:rPr lang="de-DE" dirty="0" err="1"/>
              <a:t>practical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, extra-curricular </a:t>
            </a:r>
            <a:r>
              <a:rPr lang="de-DE" dirty="0" err="1"/>
              <a:t>activities</a:t>
            </a:r>
            <a:r>
              <a:rPr lang="de-DE" dirty="0"/>
              <a:t>, English </a:t>
            </a:r>
            <a:r>
              <a:rPr lang="de-DE" dirty="0" err="1"/>
              <a:t>proficiency</a:t>
            </a:r>
            <a:r>
              <a:rPr lang="de-DE" dirty="0"/>
              <a:t>, </a:t>
            </a:r>
            <a:r>
              <a:rPr lang="de-DE" dirty="0" err="1"/>
              <a:t>intercultural</a:t>
            </a:r>
            <a:r>
              <a:rPr lang="de-DE" dirty="0"/>
              <a:t> </a:t>
            </a:r>
            <a:r>
              <a:rPr lang="de-DE" dirty="0" err="1"/>
              <a:t>competencies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excellent</a:t>
            </a:r>
            <a:r>
              <a:rPr lang="de-DE" dirty="0"/>
              <a:t>, open-</a:t>
            </a:r>
            <a:r>
              <a:rPr lang="de-DE" dirty="0" err="1"/>
              <a:t>minded</a:t>
            </a:r>
            <a:r>
              <a:rPr lang="de-DE" dirty="0"/>
              <a:t>, </a:t>
            </a:r>
            <a:r>
              <a:rPr lang="de-DE" dirty="0" err="1"/>
              <a:t>curious</a:t>
            </a:r>
            <a:r>
              <a:rPr lang="de-DE" dirty="0"/>
              <a:t>, and diverse </a:t>
            </a:r>
            <a:r>
              <a:rPr lang="de-DE" dirty="0" err="1"/>
              <a:t>students</a:t>
            </a:r>
            <a:r>
              <a:rPr lang="de-DE" dirty="0"/>
              <a:t>.</a:t>
            </a:r>
            <a:endParaRPr dirty="0"/>
          </a:p>
        </p:txBody>
      </p:sp>
      <p:sp>
        <p:nvSpPr>
          <p:cNvPr id="271" name="Google Shape;27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Mention </a:t>
            </a:r>
            <a:r>
              <a:rPr lang="de-AT" dirty="0" err="1"/>
              <a:t>your</a:t>
            </a:r>
            <a:r>
              <a:rPr lang="de-AT" dirty="0"/>
              <a:t> </a:t>
            </a:r>
            <a:r>
              <a:rPr lang="de-AT" dirty="0" err="1"/>
              <a:t>research</a:t>
            </a:r>
            <a:r>
              <a:rPr lang="de-AT" dirty="0"/>
              <a:t> </a:t>
            </a:r>
            <a:r>
              <a:rPr lang="de-AT" dirty="0" err="1"/>
              <a:t>experience</a:t>
            </a:r>
            <a:r>
              <a:rPr lang="de-AT" dirty="0"/>
              <a:t> and </a:t>
            </a:r>
            <a:r>
              <a:rPr lang="de-AT" dirty="0" err="1"/>
              <a:t>motivation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pursue</a:t>
            </a:r>
            <a:r>
              <a:rPr lang="de-AT" dirty="0"/>
              <a:t> </a:t>
            </a:r>
            <a:r>
              <a:rPr lang="de-AT" dirty="0" err="1"/>
              <a:t>research</a:t>
            </a:r>
            <a:r>
              <a:rPr lang="de-AT" dirty="0"/>
              <a:t>!</a:t>
            </a:r>
            <a:endParaRPr dirty="0"/>
          </a:p>
        </p:txBody>
      </p:sp>
      <p:sp>
        <p:nvSpPr>
          <p:cNvPr id="279" name="Google Shape;27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bac6c39c5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2bac6c39c5c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bac6c39c5c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bb92da9ea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2bb92da9eac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2bb92da9eac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</a:t>
            </a:r>
            <a:endParaRPr/>
          </a:p>
        </p:txBody>
      </p:sp>
      <p:sp>
        <p:nvSpPr>
          <p:cNvPr id="172" name="Google Shape;17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82600">
              <a:spcBef>
                <a:spcPts val="0"/>
              </a:spcBef>
              <a:buSzPts val="2200"/>
              <a:defRPr/>
            </a:pPr>
            <a:r>
              <a:rPr lang="de-AT" dirty="0"/>
              <a:t>In 2024,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had</a:t>
            </a:r>
            <a:r>
              <a:rPr lang="de-AT" dirty="0"/>
              <a:t> a total </a:t>
            </a:r>
            <a:r>
              <a:rPr lang="de-AT" dirty="0" err="1"/>
              <a:t>of</a:t>
            </a:r>
            <a:r>
              <a:rPr lang="de-AT" dirty="0"/>
              <a:t> 370 </a:t>
            </a:r>
            <a:r>
              <a:rPr lang="de-AT" dirty="0" err="1"/>
              <a:t>applications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Communication Science Master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year</a:t>
            </a:r>
            <a:r>
              <a:rPr lang="de-AT" dirty="0"/>
              <a:t> (</a:t>
            </a:r>
            <a:r>
              <a:rPr lang="de-AT" dirty="0" err="1"/>
              <a:t>record</a:t>
            </a:r>
            <a:r>
              <a:rPr lang="de-AT" dirty="0"/>
              <a:t> </a:t>
            </a:r>
            <a:r>
              <a:rPr lang="de-AT" dirty="0" err="1"/>
              <a:t>number</a:t>
            </a:r>
            <a:r>
              <a:rPr lang="de-AT" dirty="0"/>
              <a:t>)</a:t>
            </a:r>
            <a:br>
              <a:rPr lang="de-AT" dirty="0"/>
            </a:br>
            <a:endParaRPr lang="de-AT" dirty="0"/>
          </a:p>
          <a:p>
            <a:pPr marL="482600">
              <a:spcBef>
                <a:spcPts val="0"/>
              </a:spcBef>
              <a:buSzPts val="2200"/>
              <a:defRPr/>
            </a:pPr>
            <a:r>
              <a:rPr lang="de-AT" dirty="0"/>
              <a:t>166 </a:t>
            </a:r>
            <a:r>
              <a:rPr lang="de-AT" dirty="0" err="1"/>
              <a:t>were</a:t>
            </a:r>
            <a:r>
              <a:rPr lang="de-AT" dirty="0"/>
              <a:t> </a:t>
            </a:r>
            <a:r>
              <a:rPr lang="de-AT" dirty="0" err="1"/>
              <a:t>short-listed</a:t>
            </a:r>
            <a:br>
              <a:rPr lang="de-AT" dirty="0"/>
            </a:br>
            <a:endParaRPr lang="de-AT" dirty="0"/>
          </a:p>
          <a:p>
            <a:pPr marL="482600">
              <a:spcBef>
                <a:spcPts val="0"/>
              </a:spcBef>
              <a:buSzPts val="2200"/>
              <a:defRPr/>
            </a:pPr>
            <a:r>
              <a:rPr lang="de-AT" dirty="0"/>
              <a:t>46 </a:t>
            </a:r>
            <a:r>
              <a:rPr lang="de-AT" dirty="0" err="1"/>
              <a:t>selected</a:t>
            </a:r>
            <a:endParaRPr lang="de-AT" dirty="0"/>
          </a:p>
          <a:p>
            <a:pPr marL="482600">
              <a:spcBef>
                <a:spcPts val="0"/>
              </a:spcBef>
              <a:buSzPts val="2200"/>
              <a:defRPr/>
            </a:pPr>
            <a:endParaRPr lang="de-AT" dirty="0"/>
          </a:p>
          <a:p>
            <a:pPr marL="482600">
              <a:spcBef>
                <a:spcPts val="0"/>
              </a:spcBef>
              <a:buSzPts val="2200"/>
              <a:defRPr/>
            </a:pPr>
            <a:r>
              <a:rPr lang="de-AT" dirty="0"/>
              <a:t>31 </a:t>
            </a:r>
            <a:r>
              <a:rPr lang="de-AT" dirty="0" err="1"/>
              <a:t>started</a:t>
            </a:r>
            <a:r>
              <a:rPr lang="de-AT" dirty="0"/>
              <a:t> (</a:t>
            </a:r>
            <a:r>
              <a:rPr lang="de-AT" dirty="0" err="1"/>
              <a:t>two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them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here</a:t>
            </a:r>
            <a:r>
              <a:rPr lang="de-AT" dirty="0"/>
              <a:t> </a:t>
            </a:r>
            <a:r>
              <a:rPr lang="de-AT" dirty="0" err="1"/>
              <a:t>today</a:t>
            </a:r>
            <a:r>
              <a:rPr lang="de-AT" dirty="0"/>
              <a:t>: Daisuke and </a:t>
            </a:r>
            <a:r>
              <a:rPr lang="de-AT" dirty="0" err="1"/>
              <a:t>Bhumika</a:t>
            </a:r>
            <a:r>
              <a:rPr lang="de-AT" dirty="0"/>
              <a:t>)</a:t>
            </a:r>
          </a:p>
        </p:txBody>
      </p:sp>
      <p:sp>
        <p:nvSpPr>
          <p:cNvPr id="209" name="Google Shape;20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800"/>
              </a:spcAft>
            </a:pP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workload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for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completion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Master's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Degree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program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in Communication Science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120 ECTS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points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 This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corresponds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to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planned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duration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full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-time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study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four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semesters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algn="l">
              <a:spcAft>
                <a:spcPts val="800"/>
              </a:spcAft>
            </a:pP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Graduates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master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program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Communication Science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are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awarded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academic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degree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"Master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Science"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-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abbreviated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MSc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pPr algn="l">
              <a:spcAft>
                <a:spcPts val="800"/>
              </a:spcAft>
            </a:pPr>
            <a:endParaRPr lang="de-AT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>
              <a:spcAft>
                <a:spcPts val="800"/>
              </a:spcAft>
            </a:pP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Our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master's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program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in Communication Science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offers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you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unique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opportunity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to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study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at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one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leading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departments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for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communication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research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in Europe. The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key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trademark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our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program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that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you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will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be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actively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involved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in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rigorous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research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projects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closely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working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with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distinguished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faculty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members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who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regularly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publish in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top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outlets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our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discipline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offer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fascinating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and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challenging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curriculum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on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pressing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questions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at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intersection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media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and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society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bringing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together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 diverse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group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students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from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all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over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world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who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will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develop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their</a:t>
            </a:r>
            <a:r>
              <a:rPr lang="de-AT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full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potential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as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scientists</a:t>
            </a:r>
            <a:r>
              <a:rPr lang="de-AT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and </a:t>
            </a:r>
            <a:r>
              <a:rPr lang="de-AT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professionals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89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Erstes Semester am vollsten, Introduction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Grundlagen Kowi-Fächer und Methoden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Research Projects: in drei Bereichen angeboten (Media/Politics, Strategic Comm, Journ &amp; Soc), zwei auswählen, geht über zwei Semester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Master seminar vorbereitung mA thesis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MA Thesis im 4. Semester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Advanced Data Analysis 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Schedule not very flexible; classes only offered once a year.</a:t>
            </a:r>
            <a:endParaRPr/>
          </a:p>
        </p:txBody>
      </p:sp>
      <p:sp>
        <p:nvSpPr>
          <p:cNvPr id="218" name="Google Shape;21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>
  <p:cSld name="Titelfoli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0" y="2723950"/>
            <a:ext cx="9144000" cy="414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2"/>
          <p:cNvSpPr/>
          <p:nvPr/>
        </p:nvSpPr>
        <p:spPr>
          <a:xfrm>
            <a:off x="0" y="1376413"/>
            <a:ext cx="9144000" cy="1347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305991" y="2220322"/>
            <a:ext cx="8532019" cy="29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305991" y="1503563"/>
            <a:ext cx="8532018" cy="61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991" y="404813"/>
            <a:ext cx="1980001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4680283" y="2921000"/>
            <a:ext cx="4157726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2"/>
          </p:nvPr>
        </p:nvSpPr>
        <p:spPr>
          <a:xfrm>
            <a:off x="4680284" y="2097088"/>
            <a:ext cx="4157725" cy="66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  <a:defRPr sz="2200" b="1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3"/>
          </p:nvPr>
        </p:nvSpPr>
        <p:spPr>
          <a:xfrm>
            <a:off x="300566" y="2921000"/>
            <a:ext cx="4163150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4"/>
          </p:nvPr>
        </p:nvSpPr>
        <p:spPr>
          <a:xfrm>
            <a:off x="300565" y="2097088"/>
            <a:ext cx="4163151" cy="66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  <a:defRPr sz="2200" b="1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Bild klein links">
  <p:cSld name="Inhalt mit Bild klein link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3834893" y="2097089"/>
            <a:ext cx="5004000" cy="385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2"/>
          </p:nvPr>
        </p:nvSpPr>
        <p:spPr>
          <a:xfrm>
            <a:off x="306388" y="5821761"/>
            <a:ext cx="3296444" cy="17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>
            <a:spLocks noGrp="1"/>
          </p:cNvSpPr>
          <p:nvPr>
            <p:ph type="pic" idx="3"/>
          </p:nvPr>
        </p:nvSpPr>
        <p:spPr>
          <a:xfrm>
            <a:off x="305992" y="1359154"/>
            <a:ext cx="3276000" cy="43560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>
            <a:off x="3834893" y="1119187"/>
            <a:ext cx="5002720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Bild größer rechts">
  <p:cSld name="Inhalt mit Bild größer rech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>
          <a:xfrm>
            <a:off x="3826413" y="5824602"/>
            <a:ext cx="5004000" cy="18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>
            <a:spLocks noGrp="1"/>
          </p:cNvSpPr>
          <p:nvPr>
            <p:ph type="pic" idx="2"/>
          </p:nvPr>
        </p:nvSpPr>
        <p:spPr>
          <a:xfrm>
            <a:off x="3869613" y="2097088"/>
            <a:ext cx="4968000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3"/>
          <p:cNvSpPr txBox="1">
            <a:spLocks noGrp="1"/>
          </p:cNvSpPr>
          <p:nvPr>
            <p:ph type="body" idx="3"/>
          </p:nvPr>
        </p:nvSpPr>
        <p:spPr>
          <a:xfrm>
            <a:off x="305991" y="2097088"/>
            <a:ext cx="3297600" cy="385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Bild größer links">
  <p:cSld name="Inhalt mit Bild größer link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>
            <a:off x="5540013" y="2097088"/>
            <a:ext cx="3297600" cy="385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2"/>
          </p:nvPr>
        </p:nvSpPr>
        <p:spPr>
          <a:xfrm>
            <a:off x="306388" y="5829444"/>
            <a:ext cx="5019374" cy="213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>
            <a:spLocks noGrp="1"/>
          </p:cNvSpPr>
          <p:nvPr>
            <p:ph type="pic" idx="3"/>
          </p:nvPr>
        </p:nvSpPr>
        <p:spPr>
          <a:xfrm>
            <a:off x="305992" y="2097088"/>
            <a:ext cx="5004000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groß mit Titel">
  <p:cSld name="Bild groß mit Titel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1"/>
          </p:nvPr>
        </p:nvSpPr>
        <p:spPr>
          <a:xfrm>
            <a:off x="306388" y="5829772"/>
            <a:ext cx="6399212" cy="18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>
            <a:spLocks noGrp="1"/>
          </p:cNvSpPr>
          <p:nvPr>
            <p:ph type="pic" idx="2"/>
          </p:nvPr>
        </p:nvSpPr>
        <p:spPr>
          <a:xfrm>
            <a:off x="305991" y="2097088"/>
            <a:ext cx="8531622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abfallend mit Titel">
  <p:cSld name="Bild abfallend mit Titel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>
            <a:spLocks noGrp="1"/>
          </p:cNvSpPr>
          <p:nvPr>
            <p:ph type="pic" idx="2"/>
          </p:nvPr>
        </p:nvSpPr>
        <p:spPr>
          <a:xfrm>
            <a:off x="0" y="2362914"/>
            <a:ext cx="9144000" cy="45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6"/>
          <p:cNvSpPr txBox="1">
            <a:spLocks noGrp="1"/>
          </p:cNvSpPr>
          <p:nvPr>
            <p:ph type="body" idx="1"/>
          </p:nvPr>
        </p:nvSpPr>
        <p:spPr>
          <a:xfrm>
            <a:off x="306388" y="2004219"/>
            <a:ext cx="6399212" cy="18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groß mit Text">
  <p:cSld name="Bild groß mit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6933236" y="1177925"/>
            <a:ext cx="1904378" cy="453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2"/>
          </p:nvPr>
        </p:nvSpPr>
        <p:spPr>
          <a:xfrm>
            <a:off x="306388" y="5829772"/>
            <a:ext cx="6408000" cy="18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>
            <a:spLocks noGrp="1"/>
          </p:cNvSpPr>
          <p:nvPr>
            <p:ph type="pic" idx="3"/>
          </p:nvPr>
        </p:nvSpPr>
        <p:spPr>
          <a:xfrm>
            <a:off x="305990" y="1177924"/>
            <a:ext cx="6408000" cy="453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Bilder mit Text rechts">
  <p:cSld name="Zwei Bilder mit Text rech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1"/>
          </p:nvPr>
        </p:nvSpPr>
        <p:spPr>
          <a:xfrm>
            <a:off x="7306868" y="1177925"/>
            <a:ext cx="1530746" cy="447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2"/>
          </p:nvPr>
        </p:nvSpPr>
        <p:spPr>
          <a:xfrm>
            <a:off x="3790368" y="5833641"/>
            <a:ext cx="3273698" cy="17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>
            <a:spLocks noGrp="1"/>
          </p:cNvSpPr>
          <p:nvPr>
            <p:ph type="pic" idx="3"/>
          </p:nvPr>
        </p:nvSpPr>
        <p:spPr>
          <a:xfrm>
            <a:off x="3806430" y="1177926"/>
            <a:ext cx="3274094" cy="45360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8"/>
          <p:cNvSpPr txBox="1">
            <a:spLocks noGrp="1"/>
          </p:cNvSpPr>
          <p:nvPr>
            <p:ph type="body" idx="4"/>
          </p:nvPr>
        </p:nvSpPr>
        <p:spPr>
          <a:xfrm>
            <a:off x="306388" y="5833641"/>
            <a:ext cx="3273698" cy="17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>
            <a:spLocks noGrp="1"/>
          </p:cNvSpPr>
          <p:nvPr>
            <p:ph type="pic" idx="5"/>
          </p:nvPr>
        </p:nvSpPr>
        <p:spPr>
          <a:xfrm>
            <a:off x="305992" y="1177926"/>
            <a:ext cx="3274094" cy="453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zwei Bilder mit Text rechts">
  <p:cSld name="Titel, zwei Bilder mit Text rech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7306868" y="2097088"/>
            <a:ext cx="1530746" cy="361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2"/>
          </p:nvPr>
        </p:nvSpPr>
        <p:spPr>
          <a:xfrm>
            <a:off x="3790368" y="5833641"/>
            <a:ext cx="3273698" cy="17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>
            <a:spLocks noGrp="1"/>
          </p:cNvSpPr>
          <p:nvPr>
            <p:ph type="pic" idx="3"/>
          </p:nvPr>
        </p:nvSpPr>
        <p:spPr>
          <a:xfrm>
            <a:off x="3806430" y="2110552"/>
            <a:ext cx="3274094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9"/>
          <p:cNvSpPr txBox="1">
            <a:spLocks noGrp="1"/>
          </p:cNvSpPr>
          <p:nvPr>
            <p:ph type="body" idx="4"/>
          </p:nvPr>
        </p:nvSpPr>
        <p:spPr>
          <a:xfrm>
            <a:off x="306388" y="5833641"/>
            <a:ext cx="3273698" cy="17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>
            <a:spLocks noGrp="1"/>
          </p:cNvSpPr>
          <p:nvPr>
            <p:ph type="pic" idx="5"/>
          </p:nvPr>
        </p:nvSpPr>
        <p:spPr>
          <a:xfrm>
            <a:off x="305992" y="2110552"/>
            <a:ext cx="3274094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zwei Bilder">
  <p:cSld name="Titel, zwei Bild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4665446" y="5824603"/>
            <a:ext cx="4176000" cy="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>
            <a:spLocks noGrp="1"/>
          </p:cNvSpPr>
          <p:nvPr>
            <p:ph type="pic" idx="2"/>
          </p:nvPr>
        </p:nvSpPr>
        <p:spPr>
          <a:xfrm>
            <a:off x="4665445" y="2097087"/>
            <a:ext cx="4176000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20"/>
          <p:cNvSpPr txBox="1">
            <a:spLocks noGrp="1"/>
          </p:cNvSpPr>
          <p:nvPr>
            <p:ph type="body" idx="3"/>
          </p:nvPr>
        </p:nvSpPr>
        <p:spPr>
          <a:xfrm>
            <a:off x="306388" y="5824603"/>
            <a:ext cx="4176000" cy="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0"/>
          <p:cNvSpPr>
            <a:spLocks noGrp="1"/>
          </p:cNvSpPr>
          <p:nvPr>
            <p:ph type="pic" idx="4"/>
          </p:nvPr>
        </p:nvSpPr>
        <p:spPr>
          <a:xfrm>
            <a:off x="306388" y="2097087"/>
            <a:ext cx="4176000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06388" y="5822088"/>
            <a:ext cx="6399212" cy="18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2"/>
          </p:nvPr>
        </p:nvSpPr>
        <p:spPr>
          <a:xfrm>
            <a:off x="305990" y="2097088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Bild klein rechts">
  <p:cSld name="Inhalt mit Bild klein rech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5541169" y="5824603"/>
            <a:ext cx="3296443" cy="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>
            <a:spLocks noGrp="1"/>
          </p:cNvSpPr>
          <p:nvPr>
            <p:ph type="pic" idx="2"/>
          </p:nvPr>
        </p:nvSpPr>
        <p:spPr>
          <a:xfrm>
            <a:off x="5564222" y="1366837"/>
            <a:ext cx="3276000" cy="43560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4"/>
          <p:cNvSpPr txBox="1">
            <a:spLocks noGrp="1"/>
          </p:cNvSpPr>
          <p:nvPr>
            <p:ph type="body" idx="3"/>
          </p:nvPr>
        </p:nvSpPr>
        <p:spPr>
          <a:xfrm>
            <a:off x="305991" y="2097088"/>
            <a:ext cx="5010137" cy="385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5010137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1_Titel und Inhal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306388" y="5822088"/>
            <a:ext cx="6399212" cy="18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305990" y="2097088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ohne Bild">
  <p:cSld name="Titelfolie ohne Bild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6"/>
          <p:cNvCxnSpPr/>
          <p:nvPr/>
        </p:nvCxnSpPr>
        <p:spPr>
          <a:xfrm>
            <a:off x="305991" y="6165850"/>
            <a:ext cx="853201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6"/>
          <p:cNvSpPr txBox="1">
            <a:spLocks noGrp="1"/>
          </p:cNvSpPr>
          <p:nvPr>
            <p:ph type="subTitle" idx="1"/>
          </p:nvPr>
        </p:nvSpPr>
        <p:spPr>
          <a:xfrm>
            <a:off x="305991" y="5263520"/>
            <a:ext cx="8532019" cy="68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ctrTitle"/>
          </p:nvPr>
        </p:nvSpPr>
        <p:spPr>
          <a:xfrm>
            <a:off x="305991" y="3429000"/>
            <a:ext cx="8532018" cy="1711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991" y="404813"/>
            <a:ext cx="1980001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wenig Text">
  <p:cSld name="Titel und Inhalt wenig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306388" y="5822088"/>
            <a:ext cx="6399212" cy="18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305991" y="2097088"/>
            <a:ext cx="639961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>
  <p:cSld name="Abschnitts-&#10;überschrif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>
            <a:spLocks noGrp="1"/>
          </p:cNvSpPr>
          <p:nvPr>
            <p:ph type="pic" idx="2"/>
          </p:nvPr>
        </p:nvSpPr>
        <p:spPr>
          <a:xfrm>
            <a:off x="0" y="2720148"/>
            <a:ext cx="9144000" cy="41400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8"/>
          <p:cNvSpPr txBox="1">
            <a:spLocks noGrp="1"/>
          </p:cNvSpPr>
          <p:nvPr>
            <p:ph type="subTitle" idx="1"/>
          </p:nvPr>
        </p:nvSpPr>
        <p:spPr>
          <a:xfrm>
            <a:off x="313675" y="2238758"/>
            <a:ext cx="8532019" cy="29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ctrTitle"/>
          </p:nvPr>
        </p:nvSpPr>
        <p:spPr>
          <a:xfrm>
            <a:off x="313675" y="1114425"/>
            <a:ext cx="8532018" cy="986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über-  schrift ohne Bild">
  <p:cSld name="Abschnittsüber-  schrift ohne Bild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9"/>
          <p:cNvCxnSpPr/>
          <p:nvPr/>
        </p:nvCxnSpPr>
        <p:spPr>
          <a:xfrm>
            <a:off x="305991" y="6165850"/>
            <a:ext cx="853201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305991" y="5263521"/>
            <a:ext cx="8532019" cy="29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ctrTitle"/>
          </p:nvPr>
        </p:nvSpPr>
        <p:spPr>
          <a:xfrm>
            <a:off x="305991" y="4294208"/>
            <a:ext cx="8532018" cy="84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>
  <p:cSld name="Zwei Inhalt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4665446" y="5824603"/>
            <a:ext cx="4202982" cy="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2"/>
          </p:nvPr>
        </p:nvSpPr>
        <p:spPr>
          <a:xfrm>
            <a:off x="4680285" y="2097088"/>
            <a:ext cx="4157725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3"/>
          </p:nvPr>
        </p:nvSpPr>
        <p:spPr>
          <a:xfrm>
            <a:off x="306388" y="5824603"/>
            <a:ext cx="4202982" cy="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4"/>
          </p:nvPr>
        </p:nvSpPr>
        <p:spPr>
          <a:xfrm>
            <a:off x="305991" y="2097088"/>
            <a:ext cx="4157725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305992" y="6422400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body" idx="1"/>
          </p:nvPr>
        </p:nvSpPr>
        <p:spPr>
          <a:xfrm>
            <a:off x="305991" y="2097088"/>
            <a:ext cx="8531622" cy="3852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830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◦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5" name="Google Shape;15;p1"/>
          <p:cNvCxnSpPr/>
          <p:nvPr/>
        </p:nvCxnSpPr>
        <p:spPr>
          <a:xfrm>
            <a:off x="305991" y="6165850"/>
            <a:ext cx="853201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" name="Google Shape;16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05991" y="404813"/>
            <a:ext cx="1386001" cy="37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3">
          <p15:clr>
            <a:srgbClr val="F26B43"/>
          </p15:clr>
        </p15:guide>
        <p15:guide id="4" pos="5567">
          <p15:clr>
            <a:srgbClr val="F26B43"/>
          </p15:clr>
        </p15:guide>
        <p15:guide id="5" orient="horz" pos="255">
          <p15:clr>
            <a:srgbClr val="F26B43"/>
          </p15:clr>
        </p15:guide>
        <p15:guide id="6" orient="horz" pos="1196">
          <p15:clr>
            <a:srgbClr val="F26B43"/>
          </p15:clr>
        </p15:guide>
        <p15:guide id="7" orient="horz" pos="3884">
          <p15:clr>
            <a:srgbClr val="F26B43"/>
          </p15:clr>
        </p15:guide>
        <p15:guide id="8" pos="4224">
          <p15:clr>
            <a:srgbClr val="F26B43"/>
          </p15:clr>
        </p15:guide>
        <p15:guide id="9" orient="horz" pos="1321">
          <p15:clr>
            <a:srgbClr val="F26B43"/>
          </p15:clr>
        </p15:guide>
        <p15:guide id="10" orient="horz" pos="3748">
          <p15:clr>
            <a:srgbClr val="F26B43"/>
          </p15:clr>
        </p15:guide>
        <p15:guide id="11" orient="horz" pos="702">
          <p15:clr>
            <a:srgbClr val="F26B43"/>
          </p15:clr>
        </p15:guide>
        <p15:guide id="12" orient="horz" pos="7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eren.univie.ac.at/en/admission/info-third-country-students/legalisatio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tudieren.univie.ac.at/en/admission/master-programmes/communication-science/" TargetMode="External"/><Relationship Id="rId4" Type="http://schemas.openxmlformats.org/officeDocument/2006/relationships/hyperlink" Target="https://studieren.univie.ac.at/en/admission/english-language-proficiency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eren.univie.ac.at/en/admission/master-programmes/communication-scienc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eren.univie.ac.at/en/admission-procedur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studieren.univie.ac.at/en/contact-for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ead.at/en/to-austri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oead.at/en/to-austria/entry-and-residenc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subTitle" idx="1"/>
          </p:nvPr>
        </p:nvSpPr>
        <p:spPr>
          <a:xfrm>
            <a:off x="305989" y="1961517"/>
            <a:ext cx="8532019" cy="29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 b="1"/>
              <a:t>Virtual Open House Day 2025 </a:t>
            </a:r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ctrTitle"/>
          </p:nvPr>
        </p:nvSpPr>
        <p:spPr>
          <a:xfrm>
            <a:off x="305990" y="1348758"/>
            <a:ext cx="8532018" cy="61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de-DE"/>
              <a:t>Master in Communication Science</a:t>
            </a:r>
            <a:endParaRPr/>
          </a:p>
        </p:txBody>
      </p:sp>
      <p:pic>
        <p:nvPicPr>
          <p:cNvPr id="160" name="Google Shape;160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562" b="18068"/>
          <a:stretch/>
        </p:blipFill>
        <p:spPr>
          <a:xfrm>
            <a:off x="0" y="2324637"/>
            <a:ext cx="9144000" cy="453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10</a:t>
            </a:fld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521054" y="723987"/>
            <a:ext cx="85317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Our Curriculum</a:t>
            </a:r>
            <a:endParaRPr/>
          </a:p>
        </p:txBody>
      </p:sp>
      <p:pic>
        <p:nvPicPr>
          <p:cNvPr id="222" name="Google Shape;22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300" y="1559538"/>
            <a:ext cx="6775228" cy="421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11</a:t>
            </a:fld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Module 1: </a:t>
            </a:r>
            <a:br>
              <a:rPr lang="de-DE"/>
            </a:br>
            <a:r>
              <a:rPr lang="de-DE"/>
              <a:t>Introduction to Communication Theory &amp; Research </a:t>
            </a:r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body" idx="2"/>
          </p:nvPr>
        </p:nvSpPr>
        <p:spPr>
          <a:xfrm>
            <a:off x="305990" y="2097088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Introductory Lectures</a:t>
            </a:r>
            <a:endParaRPr/>
          </a:p>
          <a:p>
            <a:pPr marL="360363" lvl="1" indent="-180975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Char char="◦"/>
            </a:pPr>
            <a:r>
              <a:rPr lang="de-DE"/>
              <a:t>Media &amp; Politics</a:t>
            </a:r>
            <a:endParaRPr/>
          </a:p>
          <a:p>
            <a:pPr marL="360363" lvl="1" indent="-180975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Char char="◦"/>
            </a:pPr>
            <a:r>
              <a:rPr lang="de-DE"/>
              <a:t>Strategic Communication</a:t>
            </a:r>
            <a:endParaRPr/>
          </a:p>
          <a:p>
            <a:pPr marL="360362" lvl="1" indent="-180975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Char char="◦"/>
            </a:pPr>
            <a:r>
              <a:rPr lang="de-DE"/>
              <a:t>Journalism &amp; Society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Scientific Skills</a:t>
            </a: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231" name="Google Shape;23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468777"/>
            <a:ext cx="3822898" cy="2546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12</a:t>
            </a:fld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Module 2: </a:t>
            </a:r>
            <a:br>
              <a:rPr lang="de-DE"/>
            </a:br>
            <a:r>
              <a:rPr lang="de-DE"/>
              <a:t>Introduction to Communication Research Methods</a:t>
            </a:r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body" idx="2"/>
          </p:nvPr>
        </p:nvSpPr>
        <p:spPr>
          <a:xfrm>
            <a:off x="305594" y="1700104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4625" lvl="0" indent="-34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Introduction to Research Design </a:t>
            </a:r>
            <a:br>
              <a:rPr lang="de-DE"/>
            </a:br>
            <a:r>
              <a:rPr lang="de-DE"/>
              <a:t>&amp; Data Collection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Planning Research Design </a:t>
            </a:r>
            <a:br>
              <a:rPr lang="de-DE"/>
            </a:br>
            <a:r>
              <a:rPr lang="de-DE"/>
              <a:t>&amp; Data Collection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Introduction to Data Analysis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Applied Data Analysis</a:t>
            </a: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240" name="Google Shape;24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603" y="2602260"/>
            <a:ext cx="3908378" cy="260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13</a:t>
            </a:fld>
            <a:endParaRPr/>
          </a:p>
        </p:txBody>
      </p:sp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Module 3: </a:t>
            </a:r>
            <a:br>
              <a:rPr lang="de-DE"/>
            </a:br>
            <a:r>
              <a:rPr lang="de-DE"/>
              <a:t>Advanced Data Analysis</a:t>
            </a:r>
            <a:endParaRPr/>
          </a:p>
        </p:txBody>
      </p:sp>
      <p:sp>
        <p:nvSpPr>
          <p:cNvPr id="248" name="Google Shape;248;p31"/>
          <p:cNvSpPr txBox="1">
            <a:spLocks noGrp="1"/>
          </p:cNvSpPr>
          <p:nvPr>
            <p:ph type="body" idx="2"/>
          </p:nvPr>
        </p:nvSpPr>
        <p:spPr>
          <a:xfrm>
            <a:off x="305593" y="2084500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0" lvl="0" indent="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r>
              <a:rPr lang="de-DE"/>
              <a:t>Three specific data analysis methods </a:t>
            </a:r>
            <a:br>
              <a:rPr lang="de-DE"/>
            </a:b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Advanced Data Analysis I </a:t>
            </a:r>
            <a:br>
              <a:rPr lang="de-DE"/>
            </a:b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Advanced Data Analysis II </a:t>
            </a:r>
            <a:br>
              <a:rPr lang="de-DE"/>
            </a:b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Advanced Data Analysis III </a:t>
            </a: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249" name="Google Shape;24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3282" y="2465334"/>
            <a:ext cx="4024330" cy="2665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14</a:t>
            </a:fld>
            <a:endParaRPr/>
          </a:p>
        </p:txBody>
      </p:sp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Module 4 &amp; 5: </a:t>
            </a:r>
            <a:br>
              <a:rPr lang="de-DE"/>
            </a:br>
            <a:r>
              <a:rPr lang="de-DE"/>
              <a:t>Research Projects &amp; Master’s Seminar</a:t>
            </a:r>
            <a:endParaRPr/>
          </a:p>
        </p:txBody>
      </p:sp>
      <p:sp>
        <p:nvSpPr>
          <p:cNvPr id="257" name="Google Shape;257;p32"/>
          <p:cNvSpPr txBox="1">
            <a:spLocks noGrp="1"/>
          </p:cNvSpPr>
          <p:nvPr>
            <p:ph type="body" idx="2"/>
          </p:nvPr>
        </p:nvSpPr>
        <p:spPr>
          <a:xfrm>
            <a:off x="292892" y="1900088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Research Project A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Research Project B</a:t>
            </a:r>
            <a:br>
              <a:rPr lang="de-DE"/>
            </a:br>
            <a:br>
              <a:rPr lang="de-DE"/>
            </a:br>
            <a:r>
              <a:rPr lang="de-DE"/>
              <a:t>Choose two areas from three:</a:t>
            </a:r>
            <a:endParaRPr/>
          </a:p>
          <a:p>
            <a:pPr marL="360363" lvl="1" indent="-180975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Char char="◦"/>
            </a:pPr>
            <a:r>
              <a:rPr lang="de-DE"/>
              <a:t>Media &amp; Politics</a:t>
            </a:r>
            <a:endParaRPr/>
          </a:p>
          <a:p>
            <a:pPr marL="360363" lvl="1" indent="-180975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Char char="◦"/>
            </a:pPr>
            <a:r>
              <a:rPr lang="de-DE"/>
              <a:t>Strategic Communication</a:t>
            </a:r>
            <a:endParaRPr/>
          </a:p>
          <a:p>
            <a:pPr marL="360363" lvl="1" indent="-180975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200"/>
              <a:buChar char="◦"/>
            </a:pPr>
            <a:r>
              <a:rPr lang="de-DE"/>
              <a:t>Journalism &amp; Society</a:t>
            </a:r>
            <a:br>
              <a:rPr lang="de-DE"/>
            </a:b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Master’s Seminar</a:t>
            </a: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258" name="Google Shape;25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8902" y="2499150"/>
            <a:ext cx="4207995" cy="28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15</a:t>
            </a:fld>
            <a:endParaRPr/>
          </a:p>
        </p:txBody>
      </p:sp>
      <p:sp>
        <p:nvSpPr>
          <p:cNvPr id="265" name="Google Shape;265;p33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Master’s Thesis</a:t>
            </a:r>
            <a:endParaRPr/>
          </a:p>
        </p:txBody>
      </p:sp>
      <p:sp>
        <p:nvSpPr>
          <p:cNvPr id="266" name="Google Shape;266;p33"/>
          <p:cNvSpPr txBox="1">
            <a:spLocks noGrp="1"/>
          </p:cNvSpPr>
          <p:nvPr>
            <p:ph type="body" idx="2"/>
          </p:nvPr>
        </p:nvSpPr>
        <p:spPr>
          <a:xfrm>
            <a:off x="305593" y="2084500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Individual research project 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Supervised by one professor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Starts in the third semester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Completed in the last semester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Defended in Master’s examination</a:t>
            </a: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267" name="Google Shape;26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8100" y="2324787"/>
            <a:ext cx="4076700" cy="27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16</a:t>
            </a:fld>
            <a:endParaRPr/>
          </a:p>
        </p:txBody>
      </p:sp>
      <p:sp>
        <p:nvSpPr>
          <p:cNvPr id="274" name="Google Shape;274;p34"/>
          <p:cNvSpPr txBox="1">
            <a:spLocks noGrp="1"/>
          </p:cNvSpPr>
          <p:nvPr>
            <p:ph type="title"/>
          </p:nvPr>
        </p:nvSpPr>
        <p:spPr>
          <a:xfrm>
            <a:off x="219000" y="785704"/>
            <a:ext cx="85317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Application and Admissions</a:t>
            </a:r>
            <a:endParaRPr/>
          </a:p>
        </p:txBody>
      </p:sp>
      <p:sp>
        <p:nvSpPr>
          <p:cNvPr id="275" name="Google Shape;275;p34"/>
          <p:cNvSpPr txBox="1">
            <a:spLocks noGrp="1"/>
          </p:cNvSpPr>
          <p:nvPr>
            <p:ph type="body" idx="2"/>
          </p:nvPr>
        </p:nvSpPr>
        <p:spPr>
          <a:xfrm>
            <a:off x="306000" y="1287300"/>
            <a:ext cx="8744400" cy="44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4625" lvl="0" indent="-174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e-DE"/>
              <a:t>The application period for the academic year 2025/26 will take place from March 3 until April 7 2025.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●"/>
            </a:pPr>
            <a:r>
              <a:rPr lang="de-DE"/>
              <a:t>Notifications on admission by end of May of each year.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●"/>
            </a:pPr>
            <a:r>
              <a:rPr lang="de-DE"/>
              <a:t>Requirements/documents:</a:t>
            </a:r>
            <a:endParaRPr/>
          </a:p>
          <a:p>
            <a:pPr marL="174625" marR="139700" lvl="0" indent="-1492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Roboto"/>
              <a:buChar char="●"/>
            </a:pPr>
            <a:r>
              <a:rPr lang="de-DE" sz="2000"/>
              <a:t>Higher education degree certificate and transcripts/diploma supplement (at least 150 ECTS for a bachelor degree with 180 ECTS):</a:t>
            </a:r>
            <a:endParaRPr sz="2000"/>
          </a:p>
          <a:p>
            <a:pPr marL="898525" marR="292100" lvl="4" indent="-1428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50"/>
              <a:buFont typeface="Roboto"/>
              <a:buChar char="○"/>
            </a:pPr>
            <a:r>
              <a:rPr lang="de-DE" sz="2000"/>
              <a:t>with the required </a:t>
            </a:r>
            <a:r>
              <a:rPr lang="de-DE" sz="2000" u="sng">
                <a:solidFill>
                  <a:schemeClr val="hlink"/>
                </a:solidFill>
                <a:hlinkClick r:id="rId3"/>
              </a:rPr>
              <a:t>legalisation according to the issuing country</a:t>
            </a:r>
            <a:r>
              <a:rPr lang="de-DE" sz="2000"/>
              <a:t> </a:t>
            </a:r>
            <a:endParaRPr sz="2000"/>
          </a:p>
          <a:p>
            <a:pPr marL="898525" marR="292100" lvl="4" indent="-1428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50"/>
              <a:buFont typeface="Roboto"/>
              <a:buChar char="○"/>
            </a:pPr>
            <a:r>
              <a:rPr lang="de-DE" sz="2000"/>
              <a:t>with a sworn translation (if not issued in German or English)</a:t>
            </a:r>
            <a:endParaRPr sz="2000"/>
          </a:p>
          <a:p>
            <a:pPr marL="898525" marR="292100" lvl="4" indent="-1428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50"/>
              <a:buFont typeface="Roboto"/>
              <a:buChar char="○"/>
            </a:pPr>
            <a:r>
              <a:rPr lang="de-DE" sz="2000"/>
              <a:t>merged into one PDF-file</a:t>
            </a:r>
            <a:endParaRPr sz="2000"/>
          </a:p>
          <a:p>
            <a:pPr marL="360362" lvl="1" indent="-1809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de-DE"/>
              <a:t>Proof of English proficiency (B2) (find more info </a:t>
            </a:r>
            <a:r>
              <a:rPr lang="de-DE" u="sng">
                <a:solidFill>
                  <a:schemeClr val="hlink"/>
                </a:solidFill>
                <a:hlinkClick r:id="rId4"/>
              </a:rPr>
              <a:t>here</a:t>
            </a:r>
            <a:r>
              <a:rPr lang="de-DE"/>
              <a:t>) </a:t>
            </a:r>
            <a:endParaRPr/>
          </a:p>
          <a:p>
            <a:pPr marL="360362" lvl="1" indent="-1809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de-DE"/>
              <a:t>Statement of purpose/motivation letter</a:t>
            </a:r>
            <a:endParaRPr/>
          </a:p>
          <a:p>
            <a:pPr marL="360362" lvl="1" indent="-1809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de-DE"/>
              <a:t>Full curriculum vitae in English</a:t>
            </a:r>
            <a:endParaRPr/>
          </a:p>
          <a:p>
            <a:pPr marL="360362" lvl="1" indent="-1809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de-DE"/>
              <a:t>Proof of identity (passport or ID card, front and back)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de-DE"/>
              <a:t>More info here: 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de-DE" sz="1800" u="sng">
                <a:solidFill>
                  <a:schemeClr val="hlink"/>
                </a:solidFill>
                <a:hlinkClick r:id="rId5"/>
              </a:rPr>
              <a:t>https://studieren.univie.ac.at/en/admission/master-programmes/communication-science/</a:t>
            </a:r>
            <a:r>
              <a:rPr lang="de-DE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17</a:t>
            </a:fld>
            <a:endParaRPr/>
          </a:p>
        </p:txBody>
      </p:sp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Statement of Purpose</a:t>
            </a:r>
            <a:endParaRPr/>
          </a:p>
        </p:txBody>
      </p:sp>
      <p:sp>
        <p:nvSpPr>
          <p:cNvPr id="283" name="Google Shape;283;p35"/>
          <p:cNvSpPr txBox="1">
            <a:spLocks noGrp="1"/>
          </p:cNvSpPr>
          <p:nvPr>
            <p:ph type="body" idx="2"/>
          </p:nvPr>
        </p:nvSpPr>
        <p:spPr>
          <a:xfrm>
            <a:off x="305593" y="2084499"/>
            <a:ext cx="8532019" cy="404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1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</a:pPr>
            <a:r>
              <a:rPr lang="de-DE"/>
              <a:t>Clearly address these questions in separate sections:</a:t>
            </a:r>
            <a:endParaRPr/>
          </a:p>
          <a:p>
            <a:pPr marL="174625" lvl="1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de-DE"/>
              <a:t>What is your personal motivation to apply for this program?</a:t>
            </a:r>
            <a:endParaRPr/>
          </a:p>
          <a:p>
            <a:pPr marL="174625" lvl="1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de-DE"/>
              <a:t>In which ways do you think your prior experiences, qualifications, and skills will support your studies at our department?</a:t>
            </a:r>
            <a:endParaRPr/>
          </a:p>
          <a:p>
            <a:pPr marL="174625" lvl="1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de-DE"/>
              <a:t>What do you expect to learn in doing the master program, and which role does it play in your further academic, personal, and professional development?</a:t>
            </a:r>
            <a:endParaRPr/>
          </a:p>
          <a:p>
            <a:pPr marL="174625" lvl="1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/>
          </a:p>
          <a:p>
            <a:pPr marL="174625" lvl="1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de-DE"/>
              <a:t>More information on formal requirements of the statement here: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de-DE" sz="1800" u="sng">
                <a:solidFill>
                  <a:schemeClr val="hlink"/>
                </a:solidFill>
                <a:hlinkClick r:id="rId3"/>
              </a:rPr>
              <a:t>https://studieren.univie.ac.at/en/admission/master-programmes/communication-science/</a:t>
            </a:r>
            <a:r>
              <a:rPr lang="de-DE" sz="1800"/>
              <a:t> </a:t>
            </a:r>
            <a:endParaRPr sz="1800"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18</a:t>
            </a:fld>
            <a:endParaRPr/>
          </a:p>
        </p:txBody>
      </p:sp>
      <p:sp>
        <p:nvSpPr>
          <p:cNvPr id="290" name="Google Shape;290;p36"/>
          <p:cNvSpPr txBox="1">
            <a:spLocks noGrp="1"/>
          </p:cNvSpPr>
          <p:nvPr>
            <p:ph type="title"/>
          </p:nvPr>
        </p:nvSpPr>
        <p:spPr>
          <a:xfrm>
            <a:off x="306150" y="875004"/>
            <a:ext cx="85317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Admission Office</a:t>
            </a:r>
            <a:endParaRPr/>
          </a:p>
        </p:txBody>
      </p:sp>
      <p:sp>
        <p:nvSpPr>
          <p:cNvPr id="291" name="Google Shape;291;p36"/>
          <p:cNvSpPr txBox="1">
            <a:spLocks noGrp="1"/>
          </p:cNvSpPr>
          <p:nvPr>
            <p:ph type="body" idx="2"/>
          </p:nvPr>
        </p:nvSpPr>
        <p:spPr>
          <a:xfrm>
            <a:off x="305990" y="2097088"/>
            <a:ext cx="853200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4625" lvl="0" indent="-34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292" name="Google Shape;292;p36"/>
          <p:cNvSpPr txBox="1"/>
          <p:nvPr/>
        </p:nvSpPr>
        <p:spPr>
          <a:xfrm>
            <a:off x="182874" y="5342275"/>
            <a:ext cx="830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Page:</a:t>
            </a: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https://studieren.univie.ac.at/en/admission-procedure/</a:t>
            </a:r>
            <a:r>
              <a:rPr lang="de-DE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6"/>
          <p:cNvSpPr txBox="1"/>
          <p:nvPr/>
        </p:nvSpPr>
        <p:spPr>
          <a:xfrm>
            <a:off x="182879" y="5711600"/>
            <a:ext cx="884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Form: </a:t>
            </a:r>
            <a:r>
              <a:rPr lang="de-DE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https://studieren.univie.ac.at/en/contact-form/</a:t>
            </a: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1625" y="1545450"/>
            <a:ext cx="6463799" cy="34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7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19</a:t>
            </a:fld>
            <a:endParaRPr/>
          </a:p>
        </p:txBody>
      </p:sp>
      <p:sp>
        <p:nvSpPr>
          <p:cNvPr id="301" name="Google Shape;301;p37"/>
          <p:cNvSpPr txBox="1">
            <a:spLocks noGrp="1"/>
          </p:cNvSpPr>
          <p:nvPr>
            <p:ph type="title"/>
          </p:nvPr>
        </p:nvSpPr>
        <p:spPr>
          <a:xfrm>
            <a:off x="306150" y="874999"/>
            <a:ext cx="85317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OeAD, Austria’s Agency for Education and Internationalisation</a:t>
            </a:r>
            <a:endParaRPr/>
          </a:p>
        </p:txBody>
      </p:sp>
      <p:sp>
        <p:nvSpPr>
          <p:cNvPr id="302" name="Google Shape;302;p37"/>
          <p:cNvSpPr txBox="1">
            <a:spLocks noGrp="1"/>
          </p:cNvSpPr>
          <p:nvPr>
            <p:ph type="body" idx="2"/>
          </p:nvPr>
        </p:nvSpPr>
        <p:spPr>
          <a:xfrm>
            <a:off x="305990" y="2097088"/>
            <a:ext cx="853200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4625" lvl="0" indent="-34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303" name="Google Shape;303;p37"/>
          <p:cNvSpPr txBox="1"/>
          <p:nvPr/>
        </p:nvSpPr>
        <p:spPr>
          <a:xfrm>
            <a:off x="182874" y="5179575"/>
            <a:ext cx="830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 and Research in Austria:</a:t>
            </a: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https://oead.at/en/to-austria</a:t>
            </a:r>
            <a:r>
              <a:rPr lang="de-DE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7"/>
          <p:cNvSpPr txBox="1"/>
          <p:nvPr/>
        </p:nvSpPr>
        <p:spPr>
          <a:xfrm>
            <a:off x="182879" y="5478863"/>
            <a:ext cx="88494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2300"/>
              </a:spcAft>
              <a:buSzPts val="1100"/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Entry and Residence for Students and Researchers: </a:t>
            </a:r>
            <a:r>
              <a:rPr lang="de-DE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https://oead.at/en/to-austria/entry-and-residence</a:t>
            </a: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20672"/>
            <a:ext cx="9144001" cy="361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2</a:t>
            </a:fld>
            <a:endParaRPr/>
          </a:p>
        </p:txBody>
      </p:sp>
      <p:pic>
        <p:nvPicPr>
          <p:cNvPr id="175" name="Google Shape;175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793" b="5792"/>
          <a:stretch/>
        </p:blipFill>
        <p:spPr>
          <a:xfrm>
            <a:off x="5564222" y="1366837"/>
            <a:ext cx="3276000" cy="43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>
            <a:spLocks noGrp="1"/>
          </p:cNvSpPr>
          <p:nvPr>
            <p:ph type="body" idx="3"/>
          </p:nvPr>
        </p:nvSpPr>
        <p:spPr>
          <a:xfrm>
            <a:off x="303778" y="2300288"/>
            <a:ext cx="5010137" cy="385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4625" lvl="0" indent="-174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Director of Studies</a:t>
            </a:r>
            <a:br>
              <a:rPr lang="de-DE"/>
            </a:br>
            <a:r>
              <a:rPr lang="de-DE"/>
              <a:t>               </a:t>
            </a:r>
            <a:br>
              <a:rPr lang="de-DE"/>
            </a:br>
            <a:r>
              <a:rPr lang="de-DE"/>
              <a:t>Univ.-Prof. Dr. Desiree Schmuck</a:t>
            </a:r>
            <a:br>
              <a:rPr lang="de-DE"/>
            </a:b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Program Administrator</a:t>
            </a:r>
            <a:br>
              <a:rPr lang="de-DE"/>
            </a:br>
            <a:r>
              <a:rPr lang="de-DE"/>
              <a:t> </a:t>
            </a:r>
            <a:br>
              <a:rPr lang="de-DE"/>
            </a:br>
            <a:r>
              <a:rPr lang="de-DE"/>
              <a:t>Dimitra Eisterer Petimeza, B.Ed. MA</a:t>
            </a:r>
            <a:br>
              <a:rPr lang="de-DE"/>
            </a:br>
            <a:endParaRPr/>
          </a:p>
          <a:p>
            <a:pPr marL="174625" lvl="0" indent="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None/>
            </a:pPr>
            <a:br>
              <a:rPr lang="de-DE"/>
            </a:br>
            <a:r>
              <a:rPr lang="de-DE"/>
              <a:t>        </a:t>
            </a:r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5010137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Introduction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20</a:t>
            </a:fld>
            <a:endParaRPr/>
          </a:p>
        </p:txBody>
      </p:sp>
      <p:sp>
        <p:nvSpPr>
          <p:cNvPr id="312" name="Google Shape;312;p38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Student Representatives and Buddies </a:t>
            </a:r>
            <a:endParaRPr/>
          </a:p>
        </p:txBody>
      </p:sp>
      <p:sp>
        <p:nvSpPr>
          <p:cNvPr id="313" name="Google Shape;313;p38"/>
          <p:cNvSpPr txBox="1">
            <a:spLocks noGrp="1"/>
          </p:cNvSpPr>
          <p:nvPr>
            <p:ph type="body" idx="2"/>
          </p:nvPr>
        </p:nvSpPr>
        <p:spPr>
          <a:xfrm>
            <a:off x="305991" y="2097088"/>
            <a:ext cx="446921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Each cohort elects 1-2 student representatives, who attend meetings with the faculty and give feedback on student matters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Student buddies are volunteers who help new students adjust to the university life, especially during the first few weeks 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Student-led Instagram page: </a:t>
            </a:r>
            <a:r>
              <a:rPr lang="de-DE">
                <a:solidFill>
                  <a:srgbClr val="0063A6"/>
                </a:solidFill>
              </a:rPr>
              <a:t>@univiecommscience</a:t>
            </a:r>
            <a:endParaRPr>
              <a:solidFill>
                <a:srgbClr val="0063A6"/>
              </a:solidFill>
            </a:endParaRPr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314" name="Google Shape;31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5201" y="2529098"/>
            <a:ext cx="4084914" cy="2724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9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21</a:t>
            </a:fld>
            <a:endParaRPr/>
          </a:p>
        </p:txBody>
      </p:sp>
      <p:sp>
        <p:nvSpPr>
          <p:cNvPr id="321" name="Google Shape;321;p39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Questions and Answers</a:t>
            </a:r>
            <a:endParaRPr/>
          </a:p>
        </p:txBody>
      </p:sp>
      <p:sp>
        <p:nvSpPr>
          <p:cNvPr id="322" name="Google Shape;322;p39"/>
          <p:cNvSpPr txBox="1"/>
          <p:nvPr/>
        </p:nvSpPr>
        <p:spPr>
          <a:xfrm>
            <a:off x="305991" y="5415647"/>
            <a:ext cx="5398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more questions, please contact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Program Administrator at</a:t>
            </a:r>
            <a:endParaRPr/>
          </a:p>
        </p:txBody>
      </p:sp>
      <p:sp>
        <p:nvSpPr>
          <p:cNvPr id="323" name="Google Shape;323;p39"/>
          <p:cNvSpPr/>
          <p:nvPr/>
        </p:nvSpPr>
        <p:spPr>
          <a:xfrm>
            <a:off x="4181684" y="5507979"/>
            <a:ext cx="39549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>
                <a:solidFill>
                  <a:srgbClr val="0063A6"/>
                </a:solidFill>
                <a:latin typeface="Roboto"/>
                <a:ea typeface="Roboto"/>
                <a:cs typeface="Roboto"/>
                <a:sym typeface="Roboto"/>
              </a:rPr>
              <a:t>commscience@univie.ac.at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0423" y="2191295"/>
            <a:ext cx="4522757" cy="302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3</a:t>
            </a:fld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2"/>
          </p:nvPr>
        </p:nvSpPr>
        <p:spPr>
          <a:xfrm>
            <a:off x="305990" y="2097088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4625" lvl="0" indent="-34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Introduction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Getting to know the Department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Curriculum Overview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Application &amp; Admissions</a:t>
            </a:r>
            <a:endParaRPr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/>
              <a:t>Questions and Answers</a:t>
            </a:r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Overview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4</a:t>
            </a:fld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305990" y="734461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Department of Communication</a:t>
            </a:r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body" idx="2"/>
          </p:nvPr>
        </p:nvSpPr>
        <p:spPr>
          <a:xfrm>
            <a:off x="305990" y="2097088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4625" lvl="0" indent="-34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174625" lvl="0" indent="-349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186" name="Google Shape;186;p24"/>
          <p:cNvSpPr txBox="1"/>
          <p:nvPr/>
        </p:nvSpPr>
        <p:spPr>
          <a:xfrm>
            <a:off x="305990" y="4416505"/>
            <a:ext cx="8838010" cy="121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founded in May 1942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one of the world’s largest departments for communication science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approx. 3,700 students, more than 90 employees and more than 140 lecturers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offers German-taught BA and MA programs, and the English-taught MSc program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11" y="1954187"/>
            <a:ext cx="3086632" cy="221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801" y="1954187"/>
            <a:ext cx="3616653" cy="2214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5</a:t>
            </a:fld>
            <a:endParaRPr/>
          </a:p>
        </p:txBody>
      </p:sp>
      <p:sp>
        <p:nvSpPr>
          <p:cNvPr id="194" name="Google Shape;194;p25"/>
          <p:cNvSpPr/>
          <p:nvPr/>
        </p:nvSpPr>
        <p:spPr>
          <a:xfrm>
            <a:off x="1701356" y="5031626"/>
            <a:ext cx="1312800" cy="71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5"/>
          <p:cNvSpPr txBox="1"/>
          <p:nvPr/>
        </p:nvSpPr>
        <p:spPr>
          <a:xfrm>
            <a:off x="374024" y="1124911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Department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of Communication</a:t>
            </a:r>
            <a:endParaRPr sz="28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5"/>
          <p:cNvSpPr txBox="1"/>
          <p:nvPr/>
        </p:nvSpPr>
        <p:spPr>
          <a:xfrm>
            <a:off x="305990" y="2049537"/>
            <a:ext cx="287882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ranked as one of the top schools for communication science in the world!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4825" y="571250"/>
            <a:ext cx="5516551" cy="517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6</a:t>
            </a:fld>
            <a:endParaRPr/>
          </a:p>
        </p:txBody>
      </p:sp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305991" y="99726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Our Research Areas</a:t>
            </a:r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body" idx="2"/>
          </p:nvPr>
        </p:nvSpPr>
        <p:spPr>
          <a:xfrm>
            <a:off x="305990" y="1975168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572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de-DE"/>
              <a:t>Journalism </a:t>
            </a:r>
            <a:endParaRPr/>
          </a:p>
          <a:p>
            <a:pPr marL="457200" lvl="0" indent="-45720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de-DE"/>
              <a:t>Media Governance</a:t>
            </a:r>
            <a:endParaRPr/>
          </a:p>
          <a:p>
            <a:pPr marL="457200" lvl="0" indent="-45720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de-DE"/>
              <a:t>Political Communication</a:t>
            </a:r>
            <a:endParaRPr/>
          </a:p>
          <a:p>
            <a:pPr marL="457200" lvl="0" indent="-45720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de-DE"/>
              <a:t>Strategic Communication</a:t>
            </a:r>
            <a:endParaRPr/>
          </a:p>
          <a:p>
            <a:pPr marL="457200" lvl="0" indent="-45720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de-DE"/>
              <a:t>Media History</a:t>
            </a:r>
            <a:endParaRPr/>
          </a:p>
          <a:p>
            <a:pPr marL="457200" lvl="0" indent="-45720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de-DE"/>
              <a:t>Methods &amp; Computational Communication Science</a:t>
            </a:r>
            <a:endParaRPr/>
          </a:p>
          <a:p>
            <a:pPr marL="457200" lvl="0" indent="-45720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de-DE"/>
              <a:t>Media &amp; Innovation </a:t>
            </a:r>
            <a:endParaRPr/>
          </a:p>
          <a:p>
            <a:pPr marL="457200" lvl="0" indent="-45720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de-DE"/>
              <a:t>Media &amp; Entertainment</a:t>
            </a:r>
            <a:endParaRPr/>
          </a:p>
          <a:p>
            <a:pPr marL="457200" lvl="0" indent="-45720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de-DE"/>
              <a:t>Health Communication</a:t>
            </a:r>
            <a:endParaRPr/>
          </a:p>
          <a:p>
            <a:pPr marL="457200" lvl="0" indent="-45720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de-DE"/>
              <a:t>Feminist Media and Gender Research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>
            <a:spLocks noGrp="1"/>
          </p:cNvSpPr>
          <p:nvPr>
            <p:ph type="sldNum" idx="12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Page </a:t>
            </a:r>
            <a:fld id="{00000000-1234-1234-1234-123412341234}" type="slidenum">
              <a:rPr lang="de-DE"/>
              <a:t>7</a:t>
            </a:fld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305991" y="99726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de-DE"/>
              <a:t>Master of Communication Science</a:t>
            </a:r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body" idx="2"/>
          </p:nvPr>
        </p:nvSpPr>
        <p:spPr>
          <a:xfrm>
            <a:off x="306009" y="1975175"/>
            <a:ext cx="743700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4625" lvl="0" indent="-174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de-DE" dirty="0"/>
              <a:t>International</a:t>
            </a:r>
            <a:endParaRPr dirty="0"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 dirty="0"/>
              <a:t>Research-</a:t>
            </a:r>
            <a:r>
              <a:rPr lang="de-DE" dirty="0" err="1"/>
              <a:t>Oriented</a:t>
            </a:r>
            <a:endParaRPr dirty="0"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 dirty="0" err="1"/>
              <a:t>Approx</a:t>
            </a:r>
            <a:r>
              <a:rPr lang="de-DE" dirty="0"/>
              <a:t>. 40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accepted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year</a:t>
            </a:r>
            <a:endParaRPr dirty="0"/>
          </a:p>
          <a:p>
            <a:pPr marL="174625" lvl="0" indent="-174625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200"/>
              <a:buChar char="•"/>
            </a:pPr>
            <a:r>
              <a:rPr lang="de-DE" dirty="0"/>
              <a:t>Classes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start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winter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October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)</a:t>
            </a:r>
            <a:endParaRPr dirty="0"/>
          </a:p>
        </p:txBody>
      </p:sp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350" y="3049701"/>
            <a:ext cx="3573327" cy="256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"/>
          <p:cNvSpPr txBox="1">
            <a:spLocks noGrp="1"/>
          </p:cNvSpPr>
          <p:nvPr>
            <p:ph type="sldNum" idx="12"/>
          </p:nvPr>
        </p:nvSpPr>
        <p:spPr bwMode="auto"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/>
              <a:t>Page </a:t>
            </a: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160" name="Google Shape;160;p2"/>
          <p:cNvSpPr txBox="1">
            <a:spLocks noGrp="1"/>
          </p:cNvSpPr>
          <p:nvPr>
            <p:ph type="body" idx="1"/>
          </p:nvPr>
        </p:nvSpPr>
        <p:spPr bwMode="auto">
          <a:xfrm>
            <a:off x="306388" y="5822088"/>
            <a:ext cx="6399212" cy="18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pPr>
            <a:endParaRPr/>
          </a:p>
        </p:txBody>
      </p:sp>
      <p:sp>
        <p:nvSpPr>
          <p:cNvPr id="161" name="Google Shape;161;p2"/>
          <p:cNvSpPr txBox="1">
            <a:spLocks noGrp="1"/>
          </p:cNvSpPr>
          <p:nvPr>
            <p:ph type="body" idx="2"/>
          </p:nvPr>
        </p:nvSpPr>
        <p:spPr bwMode="auto">
          <a:xfrm>
            <a:off x="305990" y="2097088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82600">
              <a:spcBef>
                <a:spcPts val="0"/>
              </a:spcBef>
              <a:buSzPts val="2200"/>
              <a:defRPr/>
            </a:pPr>
            <a:r>
              <a:rPr lang="en-US" dirty="0"/>
              <a:t>Our Master in Communication Science is a </a:t>
            </a:r>
            <a:r>
              <a:rPr lang="en-US" b="1" dirty="0"/>
              <a:t>two-year MSc degree program, </a:t>
            </a:r>
            <a:r>
              <a:rPr lang="en-US" dirty="0"/>
              <a:t>in which you'll gain an in-depth understanding of communication processes on individual, organizational, and societal levels. </a:t>
            </a:r>
            <a:br>
              <a:rPr lang="en-US" dirty="0"/>
            </a:br>
            <a:endParaRPr lang="en-US" dirty="0"/>
          </a:p>
          <a:p>
            <a:pPr marL="482600">
              <a:spcBef>
                <a:spcPts val="0"/>
              </a:spcBef>
              <a:buSzPts val="2200"/>
              <a:defRPr/>
            </a:pPr>
            <a:r>
              <a:rPr lang="en-US" dirty="0"/>
              <a:t>The program is </a:t>
            </a:r>
            <a:r>
              <a:rPr lang="en-US" b="1" dirty="0"/>
              <a:t>research-oriented,</a:t>
            </a:r>
            <a:r>
              <a:rPr lang="en-US" dirty="0"/>
              <a:t> which means that you will acquire</a:t>
            </a:r>
          </a:p>
          <a:p>
            <a:pPr marL="939800" lvl="1">
              <a:spcBef>
                <a:spcPts val="0"/>
              </a:spcBef>
              <a:buSzPts val="2200"/>
              <a:defRPr/>
            </a:pPr>
            <a:r>
              <a:rPr lang="en-US" dirty="0"/>
              <a:t>broad knowledge about theory in communication science, </a:t>
            </a:r>
          </a:p>
          <a:p>
            <a:pPr marL="939800" lvl="1">
              <a:spcBef>
                <a:spcPts val="0"/>
              </a:spcBef>
              <a:buSzPts val="2200"/>
              <a:defRPr/>
            </a:pPr>
            <a:r>
              <a:rPr lang="en-US" dirty="0"/>
              <a:t>a specialized understanding in different areas of communication research such as media and politics, strategic communication or journalism</a:t>
            </a:r>
          </a:p>
          <a:p>
            <a:pPr marL="939800" lvl="1">
              <a:spcBef>
                <a:spcPts val="0"/>
              </a:spcBef>
              <a:buSzPts val="2200"/>
              <a:defRPr/>
            </a:pPr>
            <a:r>
              <a:rPr lang="en-US" dirty="0"/>
              <a:t>as well as state-of-the-art methodological skills. </a:t>
            </a:r>
          </a:p>
        </p:txBody>
      </p:sp>
      <p:sp>
        <p:nvSpPr>
          <p:cNvPr id="162" name="Google Shape;162;p2"/>
          <p:cNvSpPr txBox="1">
            <a:spLocks noGrp="1"/>
          </p:cNvSpPr>
          <p:nvPr>
            <p:ph type="title"/>
          </p:nvPr>
        </p:nvSpPr>
        <p:spPr bwMode="auto"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/>
            </a:pPr>
            <a:r>
              <a:rPr lang="en-GB" dirty="0"/>
              <a:t>Master in Communication Science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0581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"/>
          <p:cNvSpPr txBox="1">
            <a:spLocks noGrp="1"/>
          </p:cNvSpPr>
          <p:nvPr>
            <p:ph type="sldNum" idx="12"/>
          </p:nvPr>
        </p:nvSpPr>
        <p:spPr bwMode="auto">
          <a:xfrm>
            <a:off x="8009613" y="6422400"/>
            <a:ext cx="828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/>
              <a:t>Page </a:t>
            </a: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160" name="Google Shape;160;p2"/>
          <p:cNvSpPr txBox="1">
            <a:spLocks noGrp="1"/>
          </p:cNvSpPr>
          <p:nvPr>
            <p:ph type="body" idx="1"/>
          </p:nvPr>
        </p:nvSpPr>
        <p:spPr bwMode="auto">
          <a:xfrm>
            <a:off x="306388" y="5822088"/>
            <a:ext cx="6399212" cy="18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pPr>
            <a:endParaRPr/>
          </a:p>
        </p:txBody>
      </p:sp>
      <p:sp>
        <p:nvSpPr>
          <p:cNvPr id="162" name="Google Shape;162;p2"/>
          <p:cNvSpPr txBox="1">
            <a:spLocks noGrp="1"/>
          </p:cNvSpPr>
          <p:nvPr>
            <p:ph type="title"/>
          </p:nvPr>
        </p:nvSpPr>
        <p:spPr bwMode="auto">
          <a:xfrm>
            <a:off x="305991" y="1119187"/>
            <a:ext cx="8531622" cy="7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/>
            </a:pPr>
            <a:r>
              <a:rPr lang="en-GB" dirty="0"/>
              <a:t>Master in Communication Science</a:t>
            </a:r>
            <a:endParaRPr dirty="0"/>
          </a:p>
        </p:txBody>
      </p:sp>
      <p:sp>
        <p:nvSpPr>
          <p:cNvPr id="5" name="Google Shape;161;p2">
            <a:extLst>
              <a:ext uri="{FF2B5EF4-FFF2-40B4-BE49-F238E27FC236}">
                <a16:creationId xmlns:a16="http://schemas.microsoft.com/office/drawing/2014/main" id="{BBC5334C-2525-CA08-8146-A3C2CCE8CBA0}"/>
              </a:ext>
            </a:extLst>
          </p:cNvPr>
          <p:cNvSpPr txBox="1">
            <a:spLocks noGrp="1"/>
          </p:cNvSpPr>
          <p:nvPr>
            <p:ph type="body" idx="2"/>
          </p:nvPr>
        </p:nvSpPr>
        <p:spPr bwMode="auto">
          <a:xfrm>
            <a:off x="305990" y="2097088"/>
            <a:ext cx="8532019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82600">
              <a:spcBef>
                <a:spcPts val="0"/>
              </a:spcBef>
              <a:buSzPts val="2200"/>
              <a:defRPr/>
            </a:pPr>
            <a:r>
              <a:rPr lang="en-US" dirty="0"/>
              <a:t>The master program qualifies for </a:t>
            </a:r>
            <a:r>
              <a:rPr lang="en-US" b="1" dirty="0"/>
              <a:t>research-oriented activities, </a:t>
            </a:r>
            <a:r>
              <a:rPr lang="en-US" dirty="0"/>
              <a:t>especially in the following </a:t>
            </a:r>
            <a:r>
              <a:rPr lang="en-US" b="1" dirty="0"/>
              <a:t>professional fields: </a:t>
            </a:r>
          </a:p>
          <a:p>
            <a:pPr marL="482600">
              <a:spcBef>
                <a:spcPts val="0"/>
              </a:spcBef>
              <a:buSzPts val="2200"/>
              <a:defRPr/>
            </a:pPr>
            <a:endParaRPr lang="en-US" dirty="0"/>
          </a:p>
          <a:p>
            <a:pPr marL="939800" lvl="1">
              <a:spcBef>
                <a:spcPts val="0"/>
              </a:spcBef>
              <a:buSzPts val="2200"/>
              <a:defRPr/>
            </a:pPr>
            <a:r>
              <a:rPr lang="en-US" dirty="0"/>
              <a:t>Leading PhD programs in Communication Science worldwide</a:t>
            </a:r>
          </a:p>
          <a:p>
            <a:pPr marL="939800" lvl="1">
              <a:spcBef>
                <a:spcPts val="0"/>
              </a:spcBef>
              <a:buSzPts val="2200"/>
              <a:defRPr/>
            </a:pPr>
            <a:r>
              <a:rPr lang="en-US" dirty="0"/>
              <a:t>Opinion, market, and survey research</a:t>
            </a:r>
          </a:p>
          <a:p>
            <a:pPr marL="939800" lvl="1">
              <a:spcBef>
                <a:spcPts val="0"/>
              </a:spcBef>
              <a:buSzPts val="2200"/>
              <a:defRPr/>
            </a:pPr>
            <a:r>
              <a:rPr lang="en-US" dirty="0"/>
              <a:t>Media research (e.g., agencies, publishers, broadcasters)</a:t>
            </a:r>
          </a:p>
          <a:p>
            <a:pPr marL="939800" lvl="1">
              <a:spcBef>
                <a:spcPts val="0"/>
              </a:spcBef>
              <a:buSzPts val="2200"/>
              <a:defRPr/>
            </a:pPr>
            <a:r>
              <a:rPr lang="en-US" dirty="0"/>
              <a:t>Media and communications consulting</a:t>
            </a:r>
          </a:p>
          <a:p>
            <a:pPr marL="939800" lvl="1">
              <a:spcBef>
                <a:spcPts val="0"/>
              </a:spcBef>
              <a:buSzPts val="2200"/>
              <a:defRPr/>
            </a:pPr>
            <a:r>
              <a:rPr lang="en-US" dirty="0"/>
              <a:t>Media and communications management</a:t>
            </a:r>
          </a:p>
          <a:p>
            <a:pPr marL="939800" lvl="1">
              <a:spcBef>
                <a:spcPts val="0"/>
              </a:spcBef>
              <a:buSzPts val="2200"/>
              <a:defRPr/>
            </a:pPr>
            <a:r>
              <a:rPr lang="en-US" dirty="0"/>
              <a:t>…</a:t>
            </a:r>
          </a:p>
          <a:p>
            <a:pPr marL="482600">
              <a:spcBef>
                <a:spcPts val="0"/>
              </a:spcBef>
              <a:buSzPts val="2200"/>
              <a:defRPr/>
            </a:pPr>
            <a:endParaRPr lang="en-US" dirty="0"/>
          </a:p>
          <a:p>
            <a:pPr marL="482600">
              <a:spcBef>
                <a:spcPts val="0"/>
              </a:spcBef>
              <a:buSzPts val="2200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70755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Wien Lehre_Forschung">
  <a:themeElements>
    <a:clrScheme name="Universität Wien">
      <a:dk1>
        <a:srgbClr val="000000"/>
      </a:dk1>
      <a:lt1>
        <a:srgbClr val="FFFFFF"/>
      </a:lt1>
      <a:dk2>
        <a:srgbClr val="666666"/>
      </a:dk2>
      <a:lt2>
        <a:srgbClr val="E0E0E0"/>
      </a:lt2>
      <a:accent1>
        <a:srgbClr val="0063A6"/>
      </a:accent1>
      <a:accent2>
        <a:srgbClr val="A71C49"/>
      </a:accent2>
      <a:accent3>
        <a:srgbClr val="DD4814"/>
      </a:accent3>
      <a:accent4>
        <a:srgbClr val="F6A800"/>
      </a:accent4>
      <a:accent5>
        <a:srgbClr val="94C154"/>
      </a:accent5>
      <a:accent6>
        <a:srgbClr val="11897A"/>
      </a:accent6>
      <a:hlink>
        <a:srgbClr val="0063A6"/>
      </a:hlink>
      <a:folHlink>
        <a:srgbClr val="0063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1269</Words>
  <Application>Microsoft Macintosh PowerPoint</Application>
  <PresentationFormat>Bildschirmpräsentation (4:3)</PresentationFormat>
  <Paragraphs>198</Paragraphs>
  <Slides>21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Noto Sans Symbols</vt:lpstr>
      <vt:lpstr>Roboto</vt:lpstr>
      <vt:lpstr>Arial</vt:lpstr>
      <vt:lpstr>Calibri</vt:lpstr>
      <vt:lpstr>Universität Wien Lehre_Forschung</vt:lpstr>
      <vt:lpstr>Master in Communication Science</vt:lpstr>
      <vt:lpstr>Introduction </vt:lpstr>
      <vt:lpstr>Overview</vt:lpstr>
      <vt:lpstr>Department of Communication</vt:lpstr>
      <vt:lpstr>PowerPoint-Präsentation</vt:lpstr>
      <vt:lpstr>Our Research Areas</vt:lpstr>
      <vt:lpstr>Master of Communication Science</vt:lpstr>
      <vt:lpstr>Master in Communication Science</vt:lpstr>
      <vt:lpstr>Master in Communication Science</vt:lpstr>
      <vt:lpstr>Our Curriculum</vt:lpstr>
      <vt:lpstr>Module 1:  Introduction to Communication Theory &amp; Research </vt:lpstr>
      <vt:lpstr>Module 2:  Introduction to Communication Research Methods</vt:lpstr>
      <vt:lpstr>Module 3:  Advanced Data Analysis</vt:lpstr>
      <vt:lpstr>Module 4 &amp; 5:  Research Projects &amp; Master’s Seminar</vt:lpstr>
      <vt:lpstr>Master’s Thesis</vt:lpstr>
      <vt:lpstr>Application and Admissions</vt:lpstr>
      <vt:lpstr>Statement of Purpose</vt:lpstr>
      <vt:lpstr>Admission Office</vt:lpstr>
      <vt:lpstr>OeAD, Austria’s Agency for Education and Internationalisation</vt:lpstr>
      <vt:lpstr>Student Representatives and Buddies </vt:lpstr>
      <vt:lpstr>Questions and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in Communication Science</dc:title>
  <cp:lastModifiedBy>Desiree Schmuck</cp:lastModifiedBy>
  <cp:revision>4</cp:revision>
  <dcterms:modified xsi:type="dcterms:W3CDTF">2025-03-04T13:37:33Z</dcterms:modified>
</cp:coreProperties>
</file>